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73EA42-24C7-4E8F-B22C-40BB9BA85CDF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Επεξεργασία 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972678-78B3-42DA-A4E9-64537CA842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C30FBB-2A08-48A6-8A94-A3FD7D5FC280}" type="slidenum">
              <a:rPr lang="el-G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1741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7F555-1A1C-4F28-BA3A-E6BC4A0FDBA3}" type="slidenum">
              <a:rPr lang="el-G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1945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36BE36-9EBC-4359-BFCF-C4DEFF0226F9}" type="slidenum">
              <a:rPr lang="el-G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2150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4D7DBE-D2D9-4591-8062-46C17DF34768}" type="slidenum">
              <a:rPr lang="el-G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2355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068B66-F5B8-4345-8539-95FFF93EB435}" type="slidenum">
              <a:rPr lang="el-G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2560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F8B4C2-F813-4B79-ACFA-A3CA4602A66D}" type="slidenum">
              <a:rPr lang="el-G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2765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CE6E93-0C02-4259-9D14-5C74F700B5CE}" type="slidenum">
              <a:rPr lang="el-GR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071A5-1CF1-4068-81E2-E400B0553E06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2230-5F17-4369-A749-EE4AA55F4CB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EC3EB-268B-4C79-BA1B-BE118B577EB4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201F0-B6BC-4F7F-B395-EB10E3F606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6B12-C2FD-4EB6-B563-C3BF4097EC75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53135-EF24-4AA3-83B0-45CDC8ABBE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0C17-24D6-4D9E-9A44-3ADD3CB984E0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570F6-8885-464F-B8E8-5C299D016A7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7E661-452C-4692-962C-91B4F52C8081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8206C-50EE-465E-A5BB-7BD8A0CC37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6F020-91C2-4FD0-88A9-D564C7338CAB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8E20F-41AE-4B7B-9E56-BCA11890010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460D7-D522-41B2-8070-7FA50D92DA7B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74BE8-DD77-4EE8-9024-3C358A9A21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E8528-A132-4508-A9DC-8165B6400E80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E1DB-7A5B-4B3C-92D5-79400A4F87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DD5C5-FFB8-46FB-99C8-DE2D6FCF70DF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EC6C-5918-40AE-A2CD-BC87986A74F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8ADE9-B769-44EC-B8FC-89276CB5B98F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3E02-8F01-4560-9DBC-F3FB190771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CDDBE-8CDC-4AD0-B978-16D4B13EEF49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7956-0060-4D7E-A97B-2AFCA71030D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90182D-F859-4B80-BC85-AD7D94FC1733}" type="datetimeFigureOut">
              <a:rPr lang="el-GR"/>
              <a:pPr>
                <a:defRPr/>
              </a:pPr>
              <a:t>22/3/2017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33292B-0FB1-4AF7-B1FA-8F82CF2EBCC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Τίτλος 1"/>
          <p:cNvSpPr>
            <a:spLocks noGrp="1"/>
          </p:cNvSpPr>
          <p:nvPr>
            <p:ph type="ctrTitle"/>
          </p:nvPr>
        </p:nvSpPr>
        <p:spPr>
          <a:xfrm>
            <a:off x="276225" y="855663"/>
            <a:ext cx="11606213" cy="2654300"/>
          </a:xfrm>
        </p:spPr>
        <p:txBody>
          <a:bodyPr/>
          <a:lstStyle/>
          <a:p>
            <a:pPr eaLnBrk="1" hangingPunct="1"/>
            <a:r>
              <a:rPr lang="el-GR">
                <a:latin typeface="Segoe UI Light" pitchFamily="34" charset="0"/>
              </a:rPr>
              <a:t>Social media: the visualization </a:t>
            </a:r>
            <a:br>
              <a:rPr lang="el-GR">
                <a:latin typeface="Segoe UI Light" pitchFamily="34" charset="0"/>
              </a:rPr>
            </a:br>
            <a:r>
              <a:rPr lang="el-GR">
                <a:latin typeface="Segoe UI Light" pitchFamily="34" charset="0"/>
              </a:rPr>
              <a:t>in libraries  </a:t>
            </a:r>
            <a:endParaRPr lang="el-GR">
              <a:solidFill>
                <a:srgbClr val="000000"/>
              </a:solidFill>
              <a:latin typeface="Segoe UI Light" pitchFamily="34" charset="0"/>
            </a:endParaRPr>
          </a:p>
        </p:txBody>
      </p:sp>
      <p:sp>
        <p:nvSpPr>
          <p:cNvPr id="14338" name="Υπότιτλος 2"/>
          <p:cNvSpPr>
            <a:spLocks noGrp="1"/>
          </p:cNvSpPr>
          <p:nvPr>
            <p:ph type="subTitle" idx="1"/>
          </p:nvPr>
        </p:nvSpPr>
        <p:spPr>
          <a:xfrm>
            <a:off x="161925" y="5495925"/>
            <a:ext cx="10391775" cy="1655763"/>
          </a:xfrm>
        </p:spPr>
        <p:txBody>
          <a:bodyPr/>
          <a:lstStyle/>
          <a:p>
            <a:pPr algn="l" eaLnBrk="1" hangingPunct="1"/>
            <a:r>
              <a:rPr lang="el-GR" dirty="0" err="1">
                <a:latin typeface="Segoe UI Light" pitchFamily="34" charset="0"/>
              </a:rPr>
              <a:t>Katherine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Varsamopoulou</a:t>
            </a:r>
          </a:p>
          <a:p>
            <a:pPr algn="l" eaLnBrk="1" hangingPunct="1"/>
            <a:r>
              <a:rPr lang="el-GR" dirty="0">
                <a:latin typeface="Segoe UI Light" pitchFamily="34" charset="0"/>
              </a:rPr>
              <a:t>Department of </a:t>
            </a:r>
            <a:r>
              <a:rPr lang="el-GR" dirty="0" err="1">
                <a:latin typeface="Segoe UI Light" pitchFamily="34" charset="0"/>
              </a:rPr>
              <a:t>Library</a:t>
            </a:r>
            <a:r>
              <a:rPr lang="el-GR" dirty="0">
                <a:latin typeface="Segoe UI Light" pitchFamily="34" charset="0"/>
              </a:rPr>
              <a:t> </a:t>
            </a:r>
            <a:r>
              <a:rPr lang="el-GR" dirty="0" err="1">
                <a:latin typeface="Segoe UI Light" pitchFamily="34" charset="0"/>
              </a:rPr>
              <a:t>Science</a:t>
            </a:r>
            <a:r>
              <a:rPr lang="el-GR" dirty="0">
                <a:latin typeface="Segoe UI Light" pitchFamily="34" charset="0"/>
              </a:rPr>
              <a:t> and Information Systems, </a:t>
            </a:r>
            <a:r>
              <a:rPr lang="el-GR" dirty="0" err="1">
                <a:latin typeface="Segoe UI Light" pitchFamily="34" charset="0"/>
              </a:rPr>
              <a:t>Thessaloniki</a:t>
            </a:r>
            <a:r>
              <a:rPr lang="el-GR" dirty="0">
                <a:latin typeface="Segoe UI Light" pitchFamily="34" charset="0"/>
              </a:rPr>
              <a:t> (</a:t>
            </a:r>
            <a:r>
              <a:rPr lang="el-GR" dirty="0" err="1">
                <a:latin typeface="Segoe UI Light" pitchFamily="34" charset="0"/>
              </a:rPr>
              <a:t>Greece</a:t>
            </a:r>
            <a:r>
              <a:rPr lang="el-GR" dirty="0">
                <a:latin typeface="Segoe UI Light" pitchFamily="34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90980" y="4257675"/>
            <a:ext cx="6971822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l-GR" sz="2400" b="1" dirty="0">
                <a:latin typeface="Segoe UI Light"/>
              </a:rPr>
              <a:t>Information </a:t>
            </a:r>
            <a:r>
              <a:rPr lang="el-GR" sz="2400" b="1" dirty="0" err="1">
                <a:latin typeface="Segoe UI Light"/>
              </a:rPr>
              <a:t>Visualization</a:t>
            </a:r>
            <a:r>
              <a:rPr lang="el-GR" sz="2400" b="1" dirty="0">
                <a:latin typeface="Segoe UI Light"/>
              </a:rPr>
              <a:t> in </a:t>
            </a:r>
            <a:r>
              <a:rPr lang="el-GR" sz="2400" b="1" dirty="0" err="1">
                <a:latin typeface="Segoe UI Light"/>
              </a:rPr>
              <a:t>Humanities</a:t>
            </a:r>
            <a:r>
              <a:rPr lang="el-GR" sz="2400" b="1" dirty="0">
                <a:latin typeface="Segoe UI Light"/>
              </a:rPr>
              <a:t>, </a:t>
            </a:r>
            <a:r>
              <a:rPr lang="el-GR" sz="2400" b="1" dirty="0" err="1">
                <a:latin typeface="Segoe UI Light"/>
              </a:rPr>
              <a:t>Torun</a:t>
            </a:r>
            <a:r>
              <a:rPr lang="el-GR" sz="2400" b="1" dirty="0">
                <a:latin typeface="Segoe UI Light"/>
              </a:rPr>
              <a:t> 2017</a:t>
            </a:r>
            <a:endParaRPr lang="el-GR" sz="2400" b="1" dirty="0">
              <a:solidFill>
                <a:srgbClr val="000000"/>
              </a:solidFill>
              <a:latin typeface="Segoe UI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>
                <a:latin typeface="Segoe UI Light" pitchFamily="34" charset="0"/>
              </a:rPr>
              <a:t>Introduction</a:t>
            </a:r>
            <a:endParaRPr lang="el-GR">
              <a:solidFill>
                <a:srgbClr val="000000"/>
              </a:solidFill>
              <a:latin typeface="Segoe UI Light" pitchFamily="34" charset="0"/>
            </a:endParaRPr>
          </a:p>
        </p:txBody>
      </p:sp>
      <p:sp>
        <p:nvSpPr>
          <p:cNvPr id="16386" name="Θέση περιεχομένου 2"/>
          <p:cNvSpPr>
            <a:spLocks noGrp="1"/>
          </p:cNvSpPr>
          <p:nvPr>
            <p:ph idx="1"/>
          </p:nvPr>
        </p:nvSpPr>
        <p:spPr>
          <a:xfrm>
            <a:off x="790575" y="1466850"/>
            <a:ext cx="10515600" cy="43513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l-GR">
              <a:latin typeface="Segoe UI Light" pitchFamily="34" charset="0"/>
            </a:endParaRPr>
          </a:p>
          <a:p>
            <a:pPr marL="0" indent="0" eaLnBrk="1" hangingPunct="1"/>
            <a:r>
              <a:rPr lang="el-GR" dirty="0">
                <a:latin typeface="Segoe UI Light" pitchFamily="34" charset="0"/>
              </a:rPr>
              <a:t>Social </a:t>
            </a:r>
            <a:r>
              <a:rPr lang="el-GR" dirty="0" err="1">
                <a:latin typeface="Segoe UI Light" pitchFamily="34" charset="0"/>
              </a:rPr>
              <a:t>media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rule</a:t>
            </a:r>
            <a:r>
              <a:rPr lang="el-GR" dirty="0">
                <a:latin typeface="Segoe UI Light" pitchFamily="34" charset="0"/>
              </a:rPr>
              <a:t> the </a:t>
            </a:r>
            <a:r>
              <a:rPr lang="el-GR" dirty="0" err="1">
                <a:latin typeface="Segoe UI Light" pitchFamily="34" charset="0"/>
              </a:rPr>
              <a:t>new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era</a:t>
            </a:r>
          </a:p>
          <a:p>
            <a:pPr marL="0" indent="0" eaLnBrk="1" hangingPunct="1"/>
            <a:r>
              <a:rPr lang="el-GR" dirty="0" err="1">
                <a:latin typeface="Segoe UI Light" pitchFamily="34" charset="0"/>
              </a:rPr>
              <a:t>We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all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have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social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media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accounts</a:t>
            </a:r>
            <a:r>
              <a:rPr lang="el-GR" dirty="0">
                <a:latin typeface="Segoe UI Light" pitchFamily="34" charset="0"/>
              </a:rPr>
              <a:t>, </a:t>
            </a:r>
            <a:r>
              <a:rPr lang="el-GR" dirty="0" err="1">
                <a:latin typeface="Segoe UI Light" pitchFamily="34" charset="0"/>
              </a:rPr>
              <a:t>such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as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twitter</a:t>
            </a:r>
            <a:r>
              <a:rPr lang="el-GR" dirty="0">
                <a:latin typeface="Segoe UI Light" pitchFamily="34" charset="0"/>
              </a:rPr>
              <a:t>, </a:t>
            </a:r>
            <a:r>
              <a:rPr lang="el-GR" dirty="0" err="1">
                <a:latin typeface="Segoe UI Light" pitchFamily="34" charset="0"/>
              </a:rPr>
              <a:t>facebook</a:t>
            </a:r>
            <a:r>
              <a:rPr lang="el-GR" dirty="0">
                <a:latin typeface="Segoe UI Light" pitchFamily="34" charset="0"/>
              </a:rPr>
              <a:t>, </a:t>
            </a:r>
            <a:r>
              <a:rPr lang="el-GR" dirty="0" err="1">
                <a:latin typeface="Segoe UI Light" pitchFamily="34" charset="0"/>
              </a:rPr>
              <a:t>instagram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which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we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use</a:t>
            </a:r>
            <a:r>
              <a:rPr lang="el-GR" dirty="0">
                <a:latin typeface="Segoe UI Light" pitchFamily="34" charset="0"/>
              </a:rPr>
              <a:t> on a </a:t>
            </a:r>
            <a:r>
              <a:rPr lang="el-GR" dirty="0" err="1">
                <a:latin typeface="Segoe UI Light" pitchFamily="34" charset="0"/>
              </a:rPr>
              <a:t>daily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basis</a:t>
            </a:r>
            <a:r>
              <a:rPr lang="el-GR" dirty="0">
                <a:latin typeface="Segoe UI Light" pitchFamily="34" charset="0"/>
              </a:rPr>
              <a:t>. </a:t>
            </a:r>
          </a:p>
          <a:p>
            <a:pPr marL="0" indent="0" eaLnBrk="1" hangingPunct="1"/>
            <a:r>
              <a:rPr lang="el-GR" dirty="0">
                <a:latin typeface="Segoe UI Light" pitchFamily="34" charset="0"/>
              </a:rPr>
              <a:t>The </a:t>
            </a:r>
            <a:r>
              <a:rPr lang="el-GR" dirty="0" err="1">
                <a:latin typeface="Segoe UI Light" pitchFamily="34" charset="0"/>
              </a:rPr>
              <a:t>libraries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role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has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changed</a:t>
            </a:r>
            <a:r>
              <a:rPr lang="el-GR" dirty="0">
                <a:latin typeface="Segoe UI Light" pitchFamily="34" charset="0"/>
              </a:rPr>
              <a:t> and </a:t>
            </a:r>
            <a:r>
              <a:rPr lang="el-GR" dirty="0" err="1">
                <a:latin typeface="Segoe UI Light" pitchFamily="34" charset="0"/>
              </a:rPr>
              <a:t>it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has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adapted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to</a:t>
            </a:r>
            <a:r>
              <a:rPr lang="el-GR" dirty="0">
                <a:latin typeface="Segoe UI Light" pitchFamily="34" charset="0"/>
              </a:rPr>
              <a:t> the </a:t>
            </a:r>
            <a:r>
              <a:rPr lang="el-GR" dirty="0" err="1">
                <a:latin typeface="Segoe UI Light" pitchFamily="34" charset="0"/>
              </a:rPr>
              <a:t>technological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advances</a:t>
            </a:r>
            <a:r>
              <a:rPr lang="el-GR" dirty="0">
                <a:latin typeface="Segoe UI Light" pitchFamily="34" charset="0"/>
              </a:rPr>
              <a:t> of the </a:t>
            </a:r>
            <a:r>
              <a:rPr lang="el-GR" dirty="0" err="1">
                <a:latin typeface="Segoe UI Light" pitchFamily="34" charset="0"/>
              </a:rPr>
              <a:t>current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century</a:t>
            </a:r>
            <a:r>
              <a:rPr lang="el-GR" dirty="0">
                <a:latin typeface="Segoe UI Light" pitchFamily="34" charset="0"/>
              </a:rPr>
              <a:t>. </a:t>
            </a:r>
          </a:p>
          <a:p>
            <a:pPr marL="0" indent="0" eaLnBrk="1" hangingPunct="1"/>
            <a:r>
              <a:rPr lang="el-GR" dirty="0">
                <a:latin typeface="Segoe UI Light" pitchFamily="34" charset="0"/>
              </a:rPr>
              <a:t>Social </a:t>
            </a:r>
            <a:r>
              <a:rPr lang="el-GR" dirty="0" err="1">
                <a:latin typeface="Segoe UI Light" pitchFamily="34" charset="0"/>
              </a:rPr>
              <a:t>Media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are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known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to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increase</a:t>
            </a:r>
            <a:r>
              <a:rPr lang="el-GR" dirty="0">
                <a:latin typeface="Segoe UI Light" pitchFamily="34" charset="0"/>
              </a:rPr>
              <a:t> the </a:t>
            </a:r>
            <a:r>
              <a:rPr lang="el-GR" dirty="0" err="1">
                <a:latin typeface="Segoe UI Light" pitchFamily="34" charset="0"/>
              </a:rPr>
              <a:t>value</a:t>
            </a:r>
            <a:r>
              <a:rPr lang="el-GR" dirty="0">
                <a:latin typeface="Segoe UI Light" pitchFamily="34" charset="0"/>
              </a:rPr>
              <a:t> of a </a:t>
            </a:r>
            <a:r>
              <a:rPr lang="el-GR" dirty="0" err="1">
                <a:latin typeface="Segoe UI Light" pitchFamily="34" charset="0"/>
              </a:rPr>
              <a:t>library</a:t>
            </a:r>
            <a:r>
              <a:rPr lang="el-GR" dirty="0">
                <a:latin typeface="Segoe UI Light" pitchFamily="34" charset="0"/>
              </a:rPr>
              <a:t>. </a:t>
            </a:r>
          </a:p>
          <a:p>
            <a:pPr marL="0" indent="0" eaLnBrk="1" hangingPunct="1"/>
            <a:r>
              <a:rPr lang="el-GR" dirty="0" err="1">
                <a:latin typeface="Segoe UI Light" pitchFamily="34" charset="0"/>
              </a:rPr>
              <a:t>By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n-US" dirty="0">
                <a:latin typeface="Segoe UI Light" pitchFamily="34" charset="0"/>
              </a:rPr>
              <a:t>having various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social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media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account</a:t>
            </a:r>
            <a:r>
              <a:rPr lang="en-US" dirty="0">
                <a:latin typeface="Segoe UI Light" pitchFamily="34" charset="0"/>
              </a:rPr>
              <a:t>s</a:t>
            </a:r>
            <a:r>
              <a:rPr lang="el-GR" dirty="0">
                <a:latin typeface="Segoe UI Light" pitchFamily="34" charset="0"/>
              </a:rPr>
              <a:t>, </a:t>
            </a:r>
            <a:r>
              <a:rPr lang="el-GR" dirty="0" err="1">
                <a:latin typeface="Segoe UI Light" pitchFamily="34" charset="0"/>
              </a:rPr>
              <a:t>libraries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can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develop</a:t>
            </a:r>
            <a:r>
              <a:rPr lang="en-US" dirty="0">
                <a:latin typeface="Segoe UI Light" pitchFamily="34" charset="0"/>
              </a:rPr>
              <a:t> a more personal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relations</a:t>
            </a:r>
            <a:r>
              <a:rPr lang="en-US" dirty="0">
                <a:latin typeface="Segoe UI Light" pitchFamily="34" charset="0"/>
              </a:rPr>
              <a:t>hip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with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their</a:t>
            </a:r>
            <a:r>
              <a:rPr lang="el-GR" dirty="0">
                <a:latin typeface="Segoe UI Light" pitchFamily="34" charset="0"/>
              </a:rPr>
              <a:t> </a:t>
            </a:r>
            <a:r>
              <a:rPr lang="el-GR" dirty="0" err="1">
                <a:latin typeface="Segoe UI Light" pitchFamily="34" charset="0"/>
              </a:rPr>
              <a:t>users</a:t>
            </a:r>
            <a:r>
              <a:rPr lang="el-GR" dirty="0">
                <a:latin typeface="Segoe UI Light" pitchFamily="34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</a:pPr>
            <a:endParaRPr lang="el-GR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The most commonly used tools in libraries</a:t>
            </a:r>
          </a:p>
        </p:txBody>
      </p:sp>
      <p:sp>
        <p:nvSpPr>
          <p:cNvPr id="18434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l-GR"/>
              <a:t>Facebook and Twitter  are the most commonly used tools</a:t>
            </a:r>
          </a:p>
          <a:p>
            <a:pPr marL="0" indent="0" eaLnBrk="1" hangingPunct="1">
              <a:buFont typeface="Arial" charset="0"/>
              <a:buNone/>
            </a:pPr>
            <a:endParaRPr lang="el-GR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/>
        </p:nvGraphicFramePr>
        <p:xfrm>
          <a:off x="1962150" y="3371850"/>
          <a:ext cx="8169275" cy="293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Facebook </a:t>
                      </a:r>
                      <a:r>
                        <a:rPr lang="el-GR" dirty="0" err="1"/>
                        <a:t>Posts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Twitter </a:t>
                      </a:r>
                      <a:r>
                        <a:rPr lang="el-GR" dirty="0" err="1"/>
                        <a:t>Posts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/>
                        <a:t>More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social</a:t>
                      </a:r>
                      <a:r>
                        <a:rPr lang="el-GR" dirty="0"/>
                        <a:t> and </a:t>
                      </a:r>
                      <a:r>
                        <a:rPr lang="el-GR" dirty="0" err="1"/>
                        <a:t>less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formal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than</a:t>
                      </a:r>
                      <a:r>
                        <a:rPr lang="el-GR" dirty="0"/>
                        <a:t> Twitter – </a:t>
                      </a:r>
                      <a:r>
                        <a:rPr lang="el-GR" dirty="0" err="1"/>
                        <a:t>share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photographs</a:t>
                      </a:r>
                      <a:r>
                        <a:rPr lang="el-GR" dirty="0"/>
                        <a:t> and </a:t>
                      </a:r>
                      <a:r>
                        <a:rPr lang="el-GR" dirty="0" err="1"/>
                        <a:t>run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competitions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Provide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customer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/>
                        <a:t>Arrange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events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including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tracking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RSVPs</a:t>
                      </a:r>
                      <a:r>
                        <a:rPr lang="el-GR" dirty="0"/>
                        <a:t> and </a:t>
                      </a:r>
                      <a:r>
                        <a:rPr lang="el-GR" dirty="0" err="1"/>
                        <a:t>sending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event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Build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connections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with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researchers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/>
                        <a:t>Engagement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with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Build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connections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with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other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librarians</a:t>
                      </a:r>
                      <a:r>
                        <a:rPr lang="el-GR" dirty="0"/>
                        <a:t> and </a:t>
                      </a:r>
                      <a:r>
                        <a:rPr lang="el-GR" dirty="0" err="1"/>
                        <a:t>institutions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/>
                        <a:t>Distribute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library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news</a:t>
                      </a:r>
                      <a:r>
                        <a:rPr lang="el-GR" dirty="0"/>
                        <a:t> and </a:t>
                      </a:r>
                      <a:r>
                        <a:rPr lang="el-GR" dirty="0" err="1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Distribute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library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news</a:t>
                      </a:r>
                      <a:r>
                        <a:rPr lang="el-GR" dirty="0"/>
                        <a:t> and </a:t>
                      </a:r>
                      <a:r>
                        <a:rPr lang="el-GR" dirty="0" err="1"/>
                        <a:t>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/>
              <a:t>The </a:t>
            </a:r>
            <a:r>
              <a:rPr lang="el-GR" dirty="0" err="1"/>
              <a:t>visualization</a:t>
            </a:r>
            <a:r>
              <a:rPr lang="el-GR" dirty="0"/>
              <a:t> of </a:t>
            </a:r>
            <a:r>
              <a:rPr lang="el-GR" dirty="0" err="1"/>
              <a:t>social</a:t>
            </a:r>
            <a:r>
              <a:rPr lang="el-GR" dirty="0"/>
              <a:t> </a:t>
            </a:r>
            <a:r>
              <a:rPr lang="el-GR" dirty="0" err="1"/>
              <a:t>media</a:t>
            </a:r>
            <a:r>
              <a:rPr lang="el-GR" dirty="0"/>
              <a:t> in </a:t>
            </a:r>
            <a:r>
              <a:rPr lang="el-GR" dirty="0" err="1"/>
              <a:t>libraries</a:t>
            </a:r>
            <a:br>
              <a:rPr lang="el-GR" dirty="0"/>
            </a:br>
            <a:r>
              <a:rPr lang="el-GR" dirty="0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25" y="5650302"/>
            <a:ext cx="4375165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i="1" dirty="0">
                <a:latin typeface="Calibri Light"/>
              </a:rPr>
              <a:t>Based on:</a:t>
            </a:r>
            <a:r>
              <a:rPr lang="en-US" dirty="0"/>
              <a:t> </a:t>
            </a:r>
            <a:r>
              <a:rPr lang="el-GR" i="1" dirty="0" err="1">
                <a:latin typeface="Calibri Light"/>
              </a:rPr>
              <a:t>Taylor</a:t>
            </a:r>
            <a:r>
              <a:rPr lang="el-GR" i="1" dirty="0">
                <a:latin typeface="Calibri Light"/>
              </a:rPr>
              <a:t> &amp; </a:t>
            </a:r>
            <a:r>
              <a:rPr lang="el-GR" i="1" dirty="0" err="1">
                <a:latin typeface="Calibri Light"/>
              </a:rPr>
              <a:t>Francis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Group</a:t>
            </a:r>
            <a:r>
              <a:rPr lang="el-GR" i="1" dirty="0">
                <a:latin typeface="Calibri Light"/>
              </a:rPr>
              <a:t>. (2014). </a:t>
            </a:r>
            <a:r>
              <a:rPr lang="el-GR" i="1" dirty="0" err="1">
                <a:latin typeface="Calibri Light"/>
              </a:rPr>
              <a:t>Use</a:t>
            </a:r>
            <a:r>
              <a:rPr lang="el-GR" i="1" dirty="0">
                <a:latin typeface="Calibri Light"/>
              </a:rPr>
              <a:t> of </a:t>
            </a:r>
            <a:r>
              <a:rPr lang="el-GR" i="1" dirty="0" err="1">
                <a:latin typeface="Calibri Light"/>
              </a:rPr>
              <a:t>social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media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by</a:t>
            </a:r>
            <a:r>
              <a:rPr lang="el-GR" i="1" dirty="0">
                <a:latin typeface="Calibri Light"/>
              </a:rPr>
              <a:t> the </a:t>
            </a:r>
            <a:r>
              <a:rPr lang="el-GR" i="1" dirty="0" err="1">
                <a:latin typeface="Calibri Light"/>
              </a:rPr>
              <a:t>library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current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practices</a:t>
            </a:r>
            <a:r>
              <a:rPr lang="el-GR" i="1" dirty="0">
                <a:latin typeface="Calibri Light"/>
              </a:rPr>
              <a:t> and </a:t>
            </a:r>
            <a:r>
              <a:rPr lang="el-GR" i="1" dirty="0" err="1">
                <a:latin typeface="Calibri Light"/>
              </a:rPr>
              <a:t>future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opportunities</a:t>
            </a:r>
            <a:r>
              <a:rPr lang="el-GR" i="1" dirty="0">
                <a:latin typeface="Calibri Light"/>
              </a:rPr>
              <a:t> </a:t>
            </a:r>
          </a:p>
          <a:p>
            <a:pPr algn="ctr"/>
            <a:endParaRPr lang="el-GR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Θέση περιεχομένου 5" descr="1) Uptake and frequency of use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4938" y="2251075"/>
            <a:ext cx="11917362" cy="260177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/>
              <a:t>The </a:t>
            </a:r>
            <a:r>
              <a:rPr lang="el-GR" dirty="0" err="1"/>
              <a:t>visualization</a:t>
            </a:r>
            <a:r>
              <a:rPr lang="el-GR" dirty="0"/>
              <a:t> of </a:t>
            </a:r>
            <a:r>
              <a:rPr lang="el-GR" dirty="0" err="1"/>
              <a:t>social</a:t>
            </a:r>
            <a:r>
              <a:rPr lang="el-GR" dirty="0"/>
              <a:t> </a:t>
            </a:r>
            <a:r>
              <a:rPr lang="el-GR" dirty="0" err="1"/>
              <a:t>media</a:t>
            </a:r>
            <a:r>
              <a:rPr lang="el-GR" dirty="0"/>
              <a:t> in </a:t>
            </a:r>
            <a:r>
              <a:rPr lang="el-GR" dirty="0" err="1"/>
              <a:t>libraries</a:t>
            </a:r>
            <a:br>
              <a:rPr lang="el-GR" dirty="0"/>
            </a:br>
            <a:r>
              <a:rPr lang="el-GR" dirty="0">
                <a:solidFill>
                  <a:srgbClr val="000000"/>
                </a:solidFill>
              </a:rPr>
              <a:t>(2)</a:t>
            </a:r>
          </a:p>
        </p:txBody>
      </p:sp>
      <p:pic>
        <p:nvPicPr>
          <p:cNvPr id="4" name="Θέση περιεχομένου 3" descr="2)Social media becomes mainstream (Asia, North America and Europe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3419" y="2314575"/>
            <a:ext cx="11994118" cy="2726872"/>
          </a:xfrm>
        </p:spPr>
      </p:pic>
      <p:sp>
        <p:nvSpPr>
          <p:cNvPr id="7" name="TextBox 6"/>
          <p:cNvSpPr txBox="1"/>
          <p:nvPr/>
        </p:nvSpPr>
        <p:spPr>
          <a:xfrm>
            <a:off x="43132" y="5650301"/>
            <a:ext cx="4375165" cy="120032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i="1" dirty="0">
                <a:latin typeface="Calibri Light"/>
              </a:rPr>
              <a:t>Based on:</a:t>
            </a:r>
            <a:r>
              <a:rPr lang="en-US" dirty="0"/>
              <a:t> </a:t>
            </a:r>
            <a:r>
              <a:rPr lang="el-GR" i="1" dirty="0" err="1">
                <a:latin typeface="Calibri Light"/>
              </a:rPr>
              <a:t>Taylor</a:t>
            </a:r>
            <a:r>
              <a:rPr lang="el-GR" i="1" dirty="0">
                <a:latin typeface="Calibri Light"/>
              </a:rPr>
              <a:t> &amp; </a:t>
            </a:r>
            <a:r>
              <a:rPr lang="el-GR" i="1" dirty="0" err="1">
                <a:latin typeface="Calibri Light"/>
              </a:rPr>
              <a:t>Francis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Group</a:t>
            </a:r>
            <a:r>
              <a:rPr lang="el-GR" i="1" dirty="0">
                <a:latin typeface="Calibri Light"/>
              </a:rPr>
              <a:t>. (2014). </a:t>
            </a:r>
            <a:r>
              <a:rPr lang="el-GR" i="1" dirty="0" err="1">
                <a:latin typeface="Calibri Light"/>
              </a:rPr>
              <a:t>Use</a:t>
            </a:r>
            <a:r>
              <a:rPr lang="el-GR" i="1" dirty="0">
                <a:latin typeface="Calibri Light"/>
              </a:rPr>
              <a:t> of </a:t>
            </a:r>
            <a:r>
              <a:rPr lang="el-GR" i="1" dirty="0" err="1">
                <a:latin typeface="Calibri Light"/>
              </a:rPr>
              <a:t>social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media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by</a:t>
            </a:r>
            <a:r>
              <a:rPr lang="el-GR" i="1" dirty="0">
                <a:latin typeface="Calibri Light"/>
              </a:rPr>
              <a:t> the </a:t>
            </a:r>
            <a:r>
              <a:rPr lang="el-GR" i="1" dirty="0" err="1">
                <a:latin typeface="Calibri Light"/>
              </a:rPr>
              <a:t>library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current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practices</a:t>
            </a:r>
            <a:r>
              <a:rPr lang="el-GR" i="1" dirty="0">
                <a:latin typeface="Calibri Light"/>
              </a:rPr>
              <a:t> and </a:t>
            </a:r>
            <a:r>
              <a:rPr lang="el-GR" i="1" dirty="0" err="1">
                <a:latin typeface="Calibri Light"/>
              </a:rPr>
              <a:t>future</a:t>
            </a:r>
            <a:r>
              <a:rPr lang="el-GR" i="1" dirty="0">
                <a:latin typeface="Calibri Light"/>
              </a:rPr>
              <a:t> </a:t>
            </a:r>
            <a:r>
              <a:rPr lang="el-GR" i="1" dirty="0" err="1">
                <a:latin typeface="Calibri Light"/>
              </a:rPr>
              <a:t>opportunities</a:t>
            </a:r>
            <a:r>
              <a:rPr lang="el-GR" i="1" dirty="0">
                <a:latin typeface="Calibri Light"/>
              </a:rPr>
              <a:t> </a:t>
            </a:r>
          </a:p>
          <a:p>
            <a:pPr algn="ctr"/>
            <a:endParaRPr lang="el-GR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>
                <a:latin typeface="Segoe UI Light"/>
              </a:rPr>
              <a:t>Conclusion</a:t>
            </a:r>
            <a:endParaRPr lang="el-GR" dirty="0">
              <a:solidFill>
                <a:srgbClr val="000000"/>
              </a:solidFill>
              <a:latin typeface="Segoe UI Light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965200" y="1841500"/>
            <a:ext cx="92075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Segoe UI Light"/>
              </a:rPr>
              <a:t>To sum up libraries around the world are starting to use social media platforms more and more every day and for various purposes, increasing their value and connecting with their users.</a:t>
            </a:r>
            <a:endParaRPr lang="el-GR" sz="2800" dirty="0">
              <a:latin typeface="Segoe UI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Τίτλος 1"/>
          <p:cNvSpPr>
            <a:spLocks noGrp="1"/>
          </p:cNvSpPr>
          <p:nvPr>
            <p:ph type="title"/>
          </p:nvPr>
        </p:nvSpPr>
        <p:spPr>
          <a:xfrm>
            <a:off x="971550" y="2895600"/>
            <a:ext cx="10515600" cy="1325563"/>
          </a:xfrm>
        </p:spPr>
        <p:txBody>
          <a:bodyPr/>
          <a:lstStyle/>
          <a:p>
            <a:pPr eaLnBrk="1" hangingPunct="1"/>
            <a:r>
              <a:rPr lang="el-GR">
                <a:latin typeface="Segoe UI Light" pitchFamily="34" charset="0"/>
              </a:rPr>
              <a:t>Thank you for your time</a:t>
            </a:r>
            <a:endParaRPr lang="el-GR">
              <a:solidFill>
                <a:srgbClr val="000000"/>
              </a:solidFill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216</Words>
  <Application>Microsoft Office PowerPoint</Application>
  <PresentationFormat>Ευρεία οθόνη</PresentationFormat>
  <Paragraphs>34</Paragraphs>
  <Slides>7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Social media: the visualization  in libraries  </vt:lpstr>
      <vt:lpstr>Introduction</vt:lpstr>
      <vt:lpstr>The most commonly used tools in libraries</vt:lpstr>
      <vt:lpstr>The visualization of social media in libraries (1)</vt:lpstr>
      <vt:lpstr>The visualization of social media in libraries (2)</vt:lpstr>
      <vt:lpstr>Conclusion</vt:lpstr>
      <vt:lpstr>Thank you for your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media: the visualization  in libraries  </dc:title>
  <dc:creator/>
  <cp:lastModifiedBy/>
  <cp:revision>7</cp:revision>
  <dcterms:created xsi:type="dcterms:W3CDTF">2012-08-02T13:11:46Z</dcterms:created>
  <dcterms:modified xsi:type="dcterms:W3CDTF">2017-03-22T19:23:16Z</dcterms:modified>
</cp:coreProperties>
</file>